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8" r:id="rId4"/>
    <p:sldId id="271" r:id="rId5"/>
    <p:sldId id="267" r:id="rId6"/>
    <p:sldId id="268" r:id="rId7"/>
    <p:sldId id="262" r:id="rId8"/>
    <p:sldId id="269" r:id="rId9"/>
    <p:sldId id="270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  <p:embeddedFont>
      <p:font typeface="Source Serif 4 Semi Bold" panose="020B0604020202020204" charset="0"/>
      <p:regular r:id="rId14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789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1"/>
          <p:cNvSpPr/>
          <p:nvPr/>
        </p:nvSpPr>
        <p:spPr>
          <a:xfrm>
            <a:off x="837724" y="1626156"/>
            <a:ext cx="106664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CS-250 Software Development Lifecycle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2689146"/>
            <a:ext cx="499371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Module 7: Final Project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361140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Sprint Review and Retrospective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26362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Submitted By: HAMNA KHALID (ID: 2902671)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49158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Submitted To: DOCTOR ANTHONY KUTSCHER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5680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Southern New Hampshire University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622030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Saturday, 16 August 2025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" name="Text 1"/>
          <p:cNvSpPr/>
          <p:nvPr/>
        </p:nvSpPr>
        <p:spPr>
          <a:xfrm>
            <a:off x="837724" y="1374696"/>
            <a:ext cx="78770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 &amp; Future Outlook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243768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SNHU Travel project demonstrated Agile's power in managing complex, evolving requirements. Clear role execution, continuous feedback, and effective tools allowed us to deliver a functional, adaptable product.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3472934"/>
            <a:ext cx="12954952" cy="2729627"/>
          </a:xfrm>
          <a:prstGeom prst="roundRect">
            <a:avLst>
              <a:gd name="adj" fmla="val 368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7" name="Shape 4"/>
          <p:cNvSpPr/>
          <p:nvPr/>
        </p:nvSpPr>
        <p:spPr>
          <a:xfrm>
            <a:off x="845344" y="3480554"/>
            <a:ext cx="6469856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1084659" y="37198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Defined Roles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4659" y="4215408"/>
            <a:ext cx="56321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 responsibilities for efficient workflow.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315200" y="3480554"/>
            <a:ext cx="6469856" cy="1357193"/>
          </a:xfrm>
          <a:prstGeom prst="rect">
            <a:avLst/>
          </a:prstGeom>
          <a:solidFill>
            <a:srgbClr val="F0D4F7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Shape 8"/>
          <p:cNvSpPr/>
          <p:nvPr/>
        </p:nvSpPr>
        <p:spPr>
          <a:xfrm>
            <a:off x="7315200" y="3480554"/>
            <a:ext cx="30480" cy="1357193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Text 9"/>
          <p:cNvSpPr/>
          <p:nvPr/>
        </p:nvSpPr>
        <p:spPr>
          <a:xfrm>
            <a:off x="7913608" y="37198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Iterative Delivery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913608" y="4215408"/>
            <a:ext cx="56321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Continuous improvement and value delivery.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7015996" y="3859887"/>
            <a:ext cx="598408" cy="598408"/>
          </a:xfrm>
          <a:prstGeom prst="roundRect">
            <a:avLst>
              <a:gd name="adj" fmla="val 16801"/>
            </a:avLst>
          </a:prstGeom>
          <a:solidFill>
            <a:srgbClr val="000000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538" y="3972044"/>
            <a:ext cx="299204" cy="373975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845344" y="4837748"/>
            <a:ext cx="6469856" cy="1357193"/>
          </a:xfrm>
          <a:prstGeom prst="rect">
            <a:avLst/>
          </a:prstGeom>
          <a:solidFill>
            <a:srgbClr val="F0D4F7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7" name="Shape 13"/>
          <p:cNvSpPr/>
          <p:nvPr/>
        </p:nvSpPr>
        <p:spPr>
          <a:xfrm>
            <a:off x="845344" y="4837748"/>
            <a:ext cx="646985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8" name="Text 14"/>
          <p:cNvSpPr/>
          <p:nvPr/>
        </p:nvSpPr>
        <p:spPr>
          <a:xfrm>
            <a:off x="1084659" y="5077063"/>
            <a:ext cx="31659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Strong Communication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1084659" y="5572601"/>
            <a:ext cx="56321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Kept the team aligned and proactive.</a:t>
            </a:r>
            <a:endParaRPr lang="en-US" sz="1850" dirty="0"/>
          </a:p>
        </p:txBody>
      </p:sp>
      <p:sp>
        <p:nvSpPr>
          <p:cNvPr id="20" name="Shape 16"/>
          <p:cNvSpPr/>
          <p:nvPr/>
        </p:nvSpPr>
        <p:spPr>
          <a:xfrm>
            <a:off x="7315200" y="4837748"/>
            <a:ext cx="6469856" cy="1357193"/>
          </a:xfrm>
          <a:prstGeom prst="rect">
            <a:avLst/>
          </a:prstGeom>
          <a:solidFill>
            <a:srgbClr val="F0D4F7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1" name="Shape 17"/>
          <p:cNvSpPr/>
          <p:nvPr/>
        </p:nvSpPr>
        <p:spPr>
          <a:xfrm>
            <a:off x="7315200" y="4837748"/>
            <a:ext cx="30480" cy="1357193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2" name="Shape 18"/>
          <p:cNvSpPr/>
          <p:nvPr/>
        </p:nvSpPr>
        <p:spPr>
          <a:xfrm>
            <a:off x="7315200" y="4837748"/>
            <a:ext cx="646985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3" name="Text 19"/>
          <p:cNvSpPr/>
          <p:nvPr/>
        </p:nvSpPr>
        <p:spPr>
          <a:xfrm>
            <a:off x="7913608" y="50770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Adaptive Tools</a:t>
            </a:r>
            <a:endParaRPr lang="en-US" sz="2200" dirty="0"/>
          </a:p>
        </p:txBody>
      </p:sp>
      <p:sp>
        <p:nvSpPr>
          <p:cNvPr id="24" name="Text 20"/>
          <p:cNvSpPr/>
          <p:nvPr/>
        </p:nvSpPr>
        <p:spPr>
          <a:xfrm>
            <a:off x="7913608" y="5572601"/>
            <a:ext cx="56321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Supported flexibility and transparency.</a:t>
            </a:r>
            <a:endParaRPr lang="en-US" sz="1850" dirty="0"/>
          </a:p>
        </p:txBody>
      </p:sp>
      <p:sp>
        <p:nvSpPr>
          <p:cNvPr id="25" name="Shape 21"/>
          <p:cNvSpPr/>
          <p:nvPr/>
        </p:nvSpPr>
        <p:spPr>
          <a:xfrm>
            <a:off x="7015996" y="5217081"/>
            <a:ext cx="598408" cy="598408"/>
          </a:xfrm>
          <a:prstGeom prst="roundRect">
            <a:avLst>
              <a:gd name="adj" fmla="val 16801"/>
            </a:avLst>
          </a:prstGeom>
          <a:solidFill>
            <a:srgbClr val="000000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538" y="5329238"/>
            <a:ext cx="299204" cy="373975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837724" y="64717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repeatable formula for success suggests Agile should be expanded to future ChadaTech projects with similar dynamics.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0">
            <a:extLst>
              <a:ext uri="{FF2B5EF4-FFF2-40B4-BE49-F238E27FC236}">
                <a16:creationId xmlns:a16="http://schemas.microsoft.com/office/drawing/2014/main" id="{303F7AFE-3734-89CD-7956-99CF21926AB9}"/>
              </a:ext>
            </a:extLst>
          </p:cNvPr>
          <p:cNvSpPr/>
          <p:nvPr/>
        </p:nvSpPr>
        <p:spPr>
          <a:xfrm>
            <a:off x="837724" y="1378387"/>
            <a:ext cx="107976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Introduction to the SNHU Travel Project</a:t>
            </a:r>
            <a:endParaRPr lang="en-US" sz="4400" dirty="0"/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9FFB5D37-871F-E0E1-08DF-F9C80360D22E}"/>
              </a:ext>
            </a:extLst>
          </p:cNvPr>
          <p:cNvSpPr/>
          <p:nvPr/>
        </p:nvSpPr>
        <p:spPr>
          <a:xfrm>
            <a:off x="837724" y="2561153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Sprint Review and Retrospective reflects on the SNHU Travel project's development using the Scrum-Agile framework. As Scrum Master, I facilitated team collaboration and ensured alignment with project goals across multiple sprints. This document summarizes contributions, strategies, and lessons learned to guide future ChadaTech initiatives.</a:t>
            </a:r>
            <a:endParaRPr lang="en-US" sz="1850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B31DB468-4732-7747-7F3C-AB945CDDC751}"/>
              </a:ext>
            </a:extLst>
          </p:cNvPr>
          <p:cNvSpPr/>
          <p:nvPr/>
        </p:nvSpPr>
        <p:spPr>
          <a:xfrm>
            <a:off x="837724" y="4338399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C06AF0A0-8E86-309D-20CC-BEFB5FC36D75}"/>
              </a:ext>
            </a:extLst>
          </p:cNvPr>
          <p:cNvSpPr/>
          <p:nvPr/>
        </p:nvSpPr>
        <p:spPr>
          <a:xfrm>
            <a:off x="837724" y="4307919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7" name="Shape 4">
            <a:extLst>
              <a:ext uri="{FF2B5EF4-FFF2-40B4-BE49-F238E27FC236}">
                <a16:creationId xmlns:a16="http://schemas.microsoft.com/office/drawing/2014/main" id="{C5B7B4A5-B6C4-C7B2-DFBB-F5D1CF876E3B}"/>
              </a:ext>
            </a:extLst>
          </p:cNvPr>
          <p:cNvSpPr/>
          <p:nvPr/>
        </p:nvSpPr>
        <p:spPr>
          <a:xfrm>
            <a:off x="2557998" y="397942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CDDC68EC-120A-2480-B9A9-A498A5427409}"/>
              </a:ext>
            </a:extLst>
          </p:cNvPr>
          <p:cNvSpPr/>
          <p:nvPr/>
        </p:nvSpPr>
        <p:spPr>
          <a:xfrm>
            <a:off x="2773382" y="415897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6E979F28-CCE9-21FD-6CDE-9A3E8F0C1CC8}"/>
              </a:ext>
            </a:extLst>
          </p:cNvPr>
          <p:cNvSpPr/>
          <p:nvPr/>
        </p:nvSpPr>
        <p:spPr>
          <a:xfrm>
            <a:off x="1107519" y="49368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B6595F53-F9D8-8901-6F64-E8D8259C2215}"/>
              </a:ext>
            </a:extLst>
          </p:cNvPr>
          <p:cNvSpPr/>
          <p:nvPr/>
        </p:nvSpPr>
        <p:spPr>
          <a:xfrm>
            <a:off x="1107519" y="5432346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SNHU Travel project developed with Scrum-Agile.</a:t>
            </a:r>
            <a:endParaRPr lang="en-US" sz="1850" dirty="0"/>
          </a:p>
        </p:txBody>
      </p:sp>
      <p:sp>
        <p:nvSpPr>
          <p:cNvPr id="31" name="Shape 8">
            <a:extLst>
              <a:ext uri="{FF2B5EF4-FFF2-40B4-BE49-F238E27FC236}">
                <a16:creationId xmlns:a16="http://schemas.microsoft.com/office/drawing/2014/main" id="{901078D7-89D7-470A-68FD-B9A2930CB320}"/>
              </a:ext>
            </a:extLst>
          </p:cNvPr>
          <p:cNvSpPr/>
          <p:nvPr/>
        </p:nvSpPr>
        <p:spPr>
          <a:xfrm>
            <a:off x="5235773" y="4338399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2" name="Shape 9">
            <a:extLst>
              <a:ext uri="{FF2B5EF4-FFF2-40B4-BE49-F238E27FC236}">
                <a16:creationId xmlns:a16="http://schemas.microsoft.com/office/drawing/2014/main" id="{FDAF316F-F526-F8A2-AE38-92634AB6D6EE}"/>
              </a:ext>
            </a:extLst>
          </p:cNvPr>
          <p:cNvSpPr/>
          <p:nvPr/>
        </p:nvSpPr>
        <p:spPr>
          <a:xfrm>
            <a:off x="5235773" y="4307919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2447766A-8DBF-46DF-B12B-3E3F0730C809}"/>
              </a:ext>
            </a:extLst>
          </p:cNvPr>
          <p:cNvSpPr/>
          <p:nvPr/>
        </p:nvSpPr>
        <p:spPr>
          <a:xfrm>
            <a:off x="6956048" y="397942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FA49EF73-D5DF-AF71-A44C-F7B6FF82BE9A}"/>
              </a:ext>
            </a:extLst>
          </p:cNvPr>
          <p:cNvSpPr/>
          <p:nvPr/>
        </p:nvSpPr>
        <p:spPr>
          <a:xfrm>
            <a:off x="7171432" y="415897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88DC173F-CCE3-0DF9-2718-CC5D468B8938}"/>
              </a:ext>
            </a:extLst>
          </p:cNvPr>
          <p:cNvSpPr/>
          <p:nvPr/>
        </p:nvSpPr>
        <p:spPr>
          <a:xfrm>
            <a:off x="5505569" y="49368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My Role</a:t>
            </a:r>
            <a:endParaRPr lang="en-US" sz="2200" dirty="0"/>
          </a:p>
        </p:txBody>
      </p:sp>
      <p:sp>
        <p:nvSpPr>
          <p:cNvPr id="36" name="Text 13">
            <a:extLst>
              <a:ext uri="{FF2B5EF4-FFF2-40B4-BE49-F238E27FC236}">
                <a16:creationId xmlns:a16="http://schemas.microsoft.com/office/drawing/2014/main" id="{BC5761C1-5E0D-97F4-1294-437AA4103047}"/>
              </a:ext>
            </a:extLst>
          </p:cNvPr>
          <p:cNvSpPr/>
          <p:nvPr/>
        </p:nvSpPr>
        <p:spPr>
          <a:xfrm>
            <a:off x="5505569" y="5432346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Scrum Master, facilitating collaboration and process discipline.</a:t>
            </a:r>
            <a:endParaRPr lang="en-US" sz="1850" dirty="0"/>
          </a:p>
        </p:txBody>
      </p:sp>
      <p:sp>
        <p:nvSpPr>
          <p:cNvPr id="37" name="Shape 14">
            <a:extLst>
              <a:ext uri="{FF2B5EF4-FFF2-40B4-BE49-F238E27FC236}">
                <a16:creationId xmlns:a16="http://schemas.microsoft.com/office/drawing/2014/main" id="{E8F32948-AC7C-A4E5-C667-EED5DAE32ECC}"/>
              </a:ext>
            </a:extLst>
          </p:cNvPr>
          <p:cNvSpPr/>
          <p:nvPr/>
        </p:nvSpPr>
        <p:spPr>
          <a:xfrm>
            <a:off x="9633823" y="4338399"/>
            <a:ext cx="4158853" cy="2512814"/>
          </a:xfrm>
          <a:prstGeom prst="roundRect">
            <a:avLst>
              <a:gd name="adj" fmla="val 5822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8" name="Shape 15">
            <a:extLst>
              <a:ext uri="{FF2B5EF4-FFF2-40B4-BE49-F238E27FC236}">
                <a16:creationId xmlns:a16="http://schemas.microsoft.com/office/drawing/2014/main" id="{4B71D80F-7768-5ED1-49B5-782BE6684678}"/>
              </a:ext>
            </a:extLst>
          </p:cNvPr>
          <p:cNvSpPr/>
          <p:nvPr/>
        </p:nvSpPr>
        <p:spPr>
          <a:xfrm>
            <a:off x="9633823" y="4307919"/>
            <a:ext cx="4158853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39" name="Shape 16">
            <a:extLst>
              <a:ext uri="{FF2B5EF4-FFF2-40B4-BE49-F238E27FC236}">
                <a16:creationId xmlns:a16="http://schemas.microsoft.com/office/drawing/2014/main" id="{AD57B95B-2ED7-EC89-0A5B-671486ECDB83}"/>
              </a:ext>
            </a:extLst>
          </p:cNvPr>
          <p:cNvSpPr/>
          <p:nvPr/>
        </p:nvSpPr>
        <p:spPr>
          <a:xfrm>
            <a:off x="11354217" y="397942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32B18341-FC2C-6D87-F7EC-9725419484D4}"/>
              </a:ext>
            </a:extLst>
          </p:cNvPr>
          <p:cNvSpPr/>
          <p:nvPr/>
        </p:nvSpPr>
        <p:spPr>
          <a:xfrm>
            <a:off x="11569601" y="415897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C48387D7-CB35-BECA-F414-F38309781ECD}"/>
              </a:ext>
            </a:extLst>
          </p:cNvPr>
          <p:cNvSpPr/>
          <p:nvPr/>
        </p:nvSpPr>
        <p:spPr>
          <a:xfrm>
            <a:off x="9903619" y="49368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Focus</a:t>
            </a:r>
            <a:endParaRPr lang="en-US" sz="2200" dirty="0"/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5623B1E6-4CEE-F281-4F6E-C1BD1D458BCE}"/>
              </a:ext>
            </a:extLst>
          </p:cNvPr>
          <p:cNvSpPr/>
          <p:nvPr/>
        </p:nvSpPr>
        <p:spPr>
          <a:xfrm>
            <a:off x="9903619" y="5432346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Contributions, processes, and lessons learned.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413810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406" y="944880"/>
            <a:ext cx="5519142" cy="648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Applying Scrum Roles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71406" y="1923693"/>
            <a:ext cx="7601188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Scrum-Agile framework provided clearly defined roles essential for project success.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1406" y="2876669"/>
            <a:ext cx="3690342" cy="1969889"/>
          </a:xfrm>
          <a:prstGeom prst="roundRect">
            <a:avLst>
              <a:gd name="adj" fmla="val 46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6" name="Text 3"/>
          <p:cNvSpPr/>
          <p:nvPr/>
        </p:nvSpPr>
        <p:spPr>
          <a:xfrm>
            <a:off x="999411" y="3104674"/>
            <a:ext cx="2996922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Scrum Master (My Role)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99411" y="3560921"/>
            <a:ext cx="3234333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Facilitated events, removed impediments, maintained focus.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2133" y="2876669"/>
            <a:ext cx="3690461" cy="1969889"/>
          </a:xfrm>
          <a:prstGeom prst="roundRect">
            <a:avLst>
              <a:gd name="adj" fmla="val 46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9" name="Text 6"/>
          <p:cNvSpPr/>
          <p:nvPr/>
        </p:nvSpPr>
        <p:spPr>
          <a:xfrm>
            <a:off x="4910137" y="3104674"/>
            <a:ext cx="25929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Owner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910137" y="3560921"/>
            <a:ext cx="3234452" cy="1057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Prioritized backlog, clarified criteria, ensured business alignment.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71406" y="5066943"/>
            <a:ext cx="7601188" cy="1264801"/>
          </a:xfrm>
          <a:prstGeom prst="roundRect">
            <a:avLst>
              <a:gd name="adj" fmla="val 73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2" name="Text 9"/>
          <p:cNvSpPr/>
          <p:nvPr/>
        </p:nvSpPr>
        <p:spPr>
          <a:xfrm>
            <a:off x="999411" y="5294948"/>
            <a:ext cx="25929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Development Team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99411" y="5751195"/>
            <a:ext cx="7145179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Delivered increments, collaborated daily, optimized workflow.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71406" y="6579632"/>
            <a:ext cx="7601188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Example: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During Sprint 2, Product Owner clarified Destination Search criteria, enabling accurate estimates and transparent documentation in JIRA.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82E50B-3BB5-C627-9750-FA9A67BC78C4}"/>
              </a:ext>
            </a:extLst>
          </p:cNvPr>
          <p:cNvSpPr/>
          <p:nvPr/>
        </p:nvSpPr>
        <p:spPr>
          <a:xfrm>
            <a:off x="555188" y="436245"/>
            <a:ext cx="4338161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Completing User Stories</a:t>
            </a:r>
            <a:endParaRPr lang="en-US" sz="29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7525484-224E-5B3A-E1E5-17814AC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88" y="1652111"/>
            <a:ext cx="793194" cy="951786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12DF011F-46C5-A1D9-BDE0-C3087C088445}"/>
              </a:ext>
            </a:extLst>
          </p:cNvPr>
          <p:cNvSpPr/>
          <p:nvPr/>
        </p:nvSpPr>
        <p:spPr>
          <a:xfrm>
            <a:off x="1506974" y="1810703"/>
            <a:ext cx="1866424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Independent</a:t>
            </a:r>
            <a:endParaRPr lang="en-US" sz="145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F6C246B4-94B1-B987-F035-4007C5B8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88" y="2603897"/>
            <a:ext cx="793194" cy="951786"/>
          </a:xfrm>
          <a:prstGeom prst="rect">
            <a:avLst/>
          </a:prstGeom>
        </p:spPr>
      </p:pic>
      <p:sp>
        <p:nvSpPr>
          <p:cNvPr id="6" name="Text 4">
            <a:extLst>
              <a:ext uri="{FF2B5EF4-FFF2-40B4-BE49-F238E27FC236}">
                <a16:creationId xmlns:a16="http://schemas.microsoft.com/office/drawing/2014/main" id="{8221BB5F-2B94-532D-FB47-9C5AB7D26095}"/>
              </a:ext>
            </a:extLst>
          </p:cNvPr>
          <p:cNvSpPr/>
          <p:nvPr/>
        </p:nvSpPr>
        <p:spPr>
          <a:xfrm>
            <a:off x="1506974" y="2762488"/>
            <a:ext cx="1866424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Negotiable</a:t>
            </a:r>
            <a:endParaRPr lang="en-US" sz="14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7FBDE5AC-5280-FC49-0C9C-65567FBE7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88" y="3555683"/>
            <a:ext cx="793194" cy="951786"/>
          </a:xfrm>
          <a:prstGeom prst="rect">
            <a:avLst/>
          </a:prstGeom>
        </p:spPr>
      </p:pic>
      <p:sp>
        <p:nvSpPr>
          <p:cNvPr id="8" name="Text 6">
            <a:extLst>
              <a:ext uri="{FF2B5EF4-FFF2-40B4-BE49-F238E27FC236}">
                <a16:creationId xmlns:a16="http://schemas.microsoft.com/office/drawing/2014/main" id="{63739F7E-F7BE-EBE8-85CE-51361C363A61}"/>
              </a:ext>
            </a:extLst>
          </p:cNvPr>
          <p:cNvSpPr/>
          <p:nvPr/>
        </p:nvSpPr>
        <p:spPr>
          <a:xfrm>
            <a:off x="1506974" y="3714274"/>
            <a:ext cx="1866424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Valuable</a:t>
            </a:r>
            <a:endParaRPr lang="en-US" sz="1450" dirty="0"/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B62E492D-A907-37CB-3C8F-AA39DC634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88" y="4507468"/>
            <a:ext cx="793194" cy="951786"/>
          </a:xfrm>
          <a:prstGeom prst="rect">
            <a:avLst/>
          </a:prstGeom>
        </p:spPr>
      </p:pic>
      <p:sp>
        <p:nvSpPr>
          <p:cNvPr id="10" name="Text 8">
            <a:extLst>
              <a:ext uri="{FF2B5EF4-FFF2-40B4-BE49-F238E27FC236}">
                <a16:creationId xmlns:a16="http://schemas.microsoft.com/office/drawing/2014/main" id="{E819846B-ADA3-78DB-E745-9E491B68E0BA}"/>
              </a:ext>
            </a:extLst>
          </p:cNvPr>
          <p:cNvSpPr/>
          <p:nvPr/>
        </p:nvSpPr>
        <p:spPr>
          <a:xfrm>
            <a:off x="1506974" y="4666059"/>
            <a:ext cx="1866424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Estimable</a:t>
            </a:r>
            <a:endParaRPr lang="en-US" sz="1450" dirty="0"/>
          </a:p>
        </p:txBody>
      </p:sp>
      <p:pic>
        <p:nvPicPr>
          <p:cNvPr id="11" name="Image 4" descr="preencoded.png">
            <a:extLst>
              <a:ext uri="{FF2B5EF4-FFF2-40B4-BE49-F238E27FC236}">
                <a16:creationId xmlns:a16="http://schemas.microsoft.com/office/drawing/2014/main" id="{BED992B6-7B2B-7A3A-16D1-D04B38D41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88" y="5459254"/>
            <a:ext cx="793194" cy="951786"/>
          </a:xfrm>
          <a:prstGeom prst="rect">
            <a:avLst/>
          </a:prstGeom>
        </p:spPr>
      </p:pic>
      <p:sp>
        <p:nvSpPr>
          <p:cNvPr id="12" name="Text 10">
            <a:extLst>
              <a:ext uri="{FF2B5EF4-FFF2-40B4-BE49-F238E27FC236}">
                <a16:creationId xmlns:a16="http://schemas.microsoft.com/office/drawing/2014/main" id="{EDA40D43-FAB0-565D-72E6-9ADAB209AA07}"/>
              </a:ext>
            </a:extLst>
          </p:cNvPr>
          <p:cNvSpPr/>
          <p:nvPr/>
        </p:nvSpPr>
        <p:spPr>
          <a:xfrm>
            <a:off x="1506974" y="5617845"/>
            <a:ext cx="1866424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Small</a:t>
            </a:r>
            <a:endParaRPr lang="en-US" sz="1450" dirty="0"/>
          </a:p>
        </p:txBody>
      </p:sp>
      <p:pic>
        <p:nvPicPr>
          <p:cNvPr id="13" name="Image 5" descr="preencoded.png">
            <a:extLst>
              <a:ext uri="{FF2B5EF4-FFF2-40B4-BE49-F238E27FC236}">
                <a16:creationId xmlns:a16="http://schemas.microsoft.com/office/drawing/2014/main" id="{C061F343-0404-74C6-4391-BBFA03914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188" y="6411039"/>
            <a:ext cx="793194" cy="951786"/>
          </a:xfrm>
          <a:prstGeom prst="rect">
            <a:avLst/>
          </a:prstGeom>
        </p:spPr>
      </p:pic>
      <p:sp>
        <p:nvSpPr>
          <p:cNvPr id="14" name="Text 12">
            <a:extLst>
              <a:ext uri="{FF2B5EF4-FFF2-40B4-BE49-F238E27FC236}">
                <a16:creationId xmlns:a16="http://schemas.microsoft.com/office/drawing/2014/main" id="{E1CD1BE6-CF33-AC95-85AD-3D9313F2B72E}"/>
              </a:ext>
            </a:extLst>
          </p:cNvPr>
          <p:cNvSpPr/>
          <p:nvPr/>
        </p:nvSpPr>
        <p:spPr>
          <a:xfrm>
            <a:off x="1506974" y="6569631"/>
            <a:ext cx="1866424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Testable</a:t>
            </a:r>
            <a:endParaRPr lang="en-US" sz="145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78789346-A903-F473-4848-90E2F4DED708}"/>
              </a:ext>
            </a:extLst>
          </p:cNvPr>
          <p:cNvSpPr/>
          <p:nvPr/>
        </p:nvSpPr>
        <p:spPr>
          <a:xfrm>
            <a:off x="555188" y="7541300"/>
            <a:ext cx="1352002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Example:</a:t>
            </a: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"Top 5 Destinations," we completed the original scope and added marketing's request for clickable images to the backlog for a future sprint, preventing scope creep.</a:t>
            </a:r>
            <a:endParaRPr lang="en-US" sz="1200" dirty="0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7966E952-7F8E-6E13-D4CB-CC7433DE8FE2}"/>
              </a:ext>
            </a:extLst>
          </p:cNvPr>
          <p:cNvSpPr/>
          <p:nvPr/>
        </p:nvSpPr>
        <p:spPr>
          <a:xfrm>
            <a:off x="555187" y="1219914"/>
            <a:ext cx="1352002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Scrum-Agile approach allowed us to decompose deliverables into smaller, manageable increments. User stories were refined using the INVEST criteria before Sprint Planning.</a:t>
            </a:r>
            <a:endParaRPr lang="en-US" sz="12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84756F8E-3D4F-651E-7E30-F95FAAFE6CDF}"/>
              </a:ext>
            </a:extLst>
          </p:cNvPr>
          <p:cNvSpPr/>
          <p:nvPr/>
        </p:nvSpPr>
        <p:spPr>
          <a:xfrm>
            <a:off x="1506974" y="2139196"/>
            <a:ext cx="1256823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Stories can be developed and deployed separately.</a:t>
            </a:r>
            <a:endParaRPr lang="en-US" sz="12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0E3C9B08-8B4C-AEB3-09E7-2105E68A5324}"/>
              </a:ext>
            </a:extLst>
          </p:cNvPr>
          <p:cNvSpPr/>
          <p:nvPr/>
        </p:nvSpPr>
        <p:spPr>
          <a:xfrm>
            <a:off x="1506974" y="3090982"/>
            <a:ext cx="1256823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Details can be discussed and adjusted.</a:t>
            </a:r>
            <a:endParaRPr lang="en-US" sz="1200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1953CB29-D90B-D6A1-E4C9-CD68826A1AC8}"/>
              </a:ext>
            </a:extLst>
          </p:cNvPr>
          <p:cNvSpPr/>
          <p:nvPr/>
        </p:nvSpPr>
        <p:spPr>
          <a:xfrm>
            <a:off x="1506974" y="4042767"/>
            <a:ext cx="1256823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Delivers clear value to the end-user.</a:t>
            </a:r>
            <a:endParaRPr lang="en-US" sz="1200" dirty="0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8C450FAB-3C97-6943-F0EE-095643C14601}"/>
              </a:ext>
            </a:extLst>
          </p:cNvPr>
          <p:cNvSpPr/>
          <p:nvPr/>
        </p:nvSpPr>
        <p:spPr>
          <a:xfrm>
            <a:off x="1506974" y="4994553"/>
            <a:ext cx="1256823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Effort can be reasonably estimated.</a:t>
            </a:r>
            <a:endParaRPr lang="en-US" sz="1200" dirty="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B8A9DD20-CD4D-465A-F22E-3257E10A39C3}"/>
              </a:ext>
            </a:extLst>
          </p:cNvPr>
          <p:cNvSpPr/>
          <p:nvPr/>
        </p:nvSpPr>
        <p:spPr>
          <a:xfrm>
            <a:off x="1506974" y="5946338"/>
            <a:ext cx="1256823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Can be completed within a single sprint.</a:t>
            </a:r>
            <a:endParaRPr lang="en-US" sz="1200" dirty="0"/>
          </a:p>
        </p:txBody>
      </p:sp>
      <p:sp>
        <p:nvSpPr>
          <p:cNvPr id="25" name="Text 13">
            <a:extLst>
              <a:ext uri="{FF2B5EF4-FFF2-40B4-BE49-F238E27FC236}">
                <a16:creationId xmlns:a16="http://schemas.microsoft.com/office/drawing/2014/main" id="{5535B7FD-9DCE-CB4D-0827-9433FF92F137}"/>
              </a:ext>
            </a:extLst>
          </p:cNvPr>
          <p:cNvSpPr/>
          <p:nvPr/>
        </p:nvSpPr>
        <p:spPr>
          <a:xfrm>
            <a:off x="1506974" y="6898124"/>
            <a:ext cx="1256823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 criteria for verification.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895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F46FB77-CA66-DF14-66AE-468AACF6D12D}"/>
              </a:ext>
            </a:extLst>
          </p:cNvPr>
          <p:cNvSpPr/>
          <p:nvPr/>
        </p:nvSpPr>
        <p:spPr>
          <a:xfrm>
            <a:off x="6118384" y="639485"/>
            <a:ext cx="4804648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Handling Interruptions</a:t>
            </a:r>
            <a:endParaRPr lang="en-US" sz="33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526EA31-35D7-445F-DB0F-ECCBF6D9C86A}"/>
              </a:ext>
            </a:extLst>
          </p:cNvPr>
          <p:cNvSpPr/>
          <p:nvPr/>
        </p:nvSpPr>
        <p:spPr>
          <a:xfrm>
            <a:off x="6118384" y="1441490"/>
            <a:ext cx="788003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Midway through the project, a new business priority emerged: integrating a promotional campaign tool.</a:t>
            </a:r>
            <a:endParaRPr lang="en-US" sz="1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DCC7610-8819-2DB1-C316-2C963AD40E76}"/>
              </a:ext>
            </a:extLst>
          </p:cNvPr>
          <p:cNvSpPr/>
          <p:nvPr/>
        </p:nvSpPr>
        <p:spPr>
          <a:xfrm>
            <a:off x="6118384" y="1933575"/>
            <a:ext cx="180499" cy="1083469"/>
          </a:xfrm>
          <a:prstGeom prst="roundRect">
            <a:avLst>
              <a:gd name="adj" fmla="val 420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23AC7FF-1CC0-AFFD-0B45-CB19C3E2E3B9}"/>
              </a:ext>
            </a:extLst>
          </p:cNvPr>
          <p:cNvSpPr/>
          <p:nvPr/>
        </p:nvSpPr>
        <p:spPr>
          <a:xfrm>
            <a:off x="6479381" y="2114074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Rapid Adaptation</a:t>
            </a:r>
            <a:endParaRPr lang="en-US" sz="16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B52CE00-0FA8-1FDD-2AAB-6F199F9A70FC}"/>
              </a:ext>
            </a:extLst>
          </p:cNvPr>
          <p:cNvSpPr/>
          <p:nvPr/>
        </p:nvSpPr>
        <p:spPr>
          <a:xfrm>
            <a:off x="6479381" y="2487930"/>
            <a:ext cx="751903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Conducted backlog refinement session.</a:t>
            </a:r>
            <a:endParaRPr lang="en-US" sz="14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B96F9EA5-589A-8EAF-A898-98D364AA6122}"/>
              </a:ext>
            </a:extLst>
          </p:cNvPr>
          <p:cNvSpPr/>
          <p:nvPr/>
        </p:nvSpPr>
        <p:spPr>
          <a:xfrm>
            <a:off x="6389251" y="3197542"/>
            <a:ext cx="180499" cy="1083469"/>
          </a:xfrm>
          <a:prstGeom prst="roundRect">
            <a:avLst>
              <a:gd name="adj" fmla="val 420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B02FBAC-8C94-82C2-F9E7-DC03391C3BA8}"/>
              </a:ext>
            </a:extLst>
          </p:cNvPr>
          <p:cNvSpPr/>
          <p:nvPr/>
        </p:nvSpPr>
        <p:spPr>
          <a:xfrm>
            <a:off x="6750248" y="3378041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Prioritization</a:t>
            </a:r>
            <a:endParaRPr lang="en-US" sz="16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E8CD3F90-63F3-EFB2-7DDB-ECD513C7B472}"/>
              </a:ext>
            </a:extLst>
          </p:cNvPr>
          <p:cNvSpPr/>
          <p:nvPr/>
        </p:nvSpPr>
        <p:spPr>
          <a:xfrm>
            <a:off x="6750248" y="3751898"/>
            <a:ext cx="7248168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Removed lower-priority items.</a:t>
            </a:r>
            <a:endParaRPr lang="en-US" sz="14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D238E42-2212-B1F2-E93A-7641981F9618}"/>
              </a:ext>
            </a:extLst>
          </p:cNvPr>
          <p:cNvSpPr/>
          <p:nvPr/>
        </p:nvSpPr>
        <p:spPr>
          <a:xfrm>
            <a:off x="6660118" y="4461510"/>
            <a:ext cx="180499" cy="1083469"/>
          </a:xfrm>
          <a:prstGeom prst="roundRect">
            <a:avLst>
              <a:gd name="adj" fmla="val 420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309706B-38D9-FC77-0990-1E4D15DFF399}"/>
              </a:ext>
            </a:extLst>
          </p:cNvPr>
          <p:cNvSpPr/>
          <p:nvPr/>
        </p:nvSpPr>
        <p:spPr>
          <a:xfrm>
            <a:off x="7021116" y="4642009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Integration</a:t>
            </a:r>
            <a:endParaRPr lang="en-US" sz="165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F24C2EB4-2001-2801-8EC7-6866EB98F487}"/>
              </a:ext>
            </a:extLst>
          </p:cNvPr>
          <p:cNvSpPr/>
          <p:nvPr/>
        </p:nvSpPr>
        <p:spPr>
          <a:xfrm>
            <a:off x="7021116" y="5015865"/>
            <a:ext cx="697730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Added new integration to sprint backlog.</a:t>
            </a:r>
            <a:endParaRPr lang="en-US" sz="1400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D4EFFA33-AF06-889D-B281-C1017DC7ADCB}"/>
              </a:ext>
            </a:extLst>
          </p:cNvPr>
          <p:cNvSpPr/>
          <p:nvPr/>
        </p:nvSpPr>
        <p:spPr>
          <a:xfrm>
            <a:off x="6930985" y="5725477"/>
            <a:ext cx="180499" cy="1083469"/>
          </a:xfrm>
          <a:prstGeom prst="roundRect">
            <a:avLst>
              <a:gd name="adj" fmla="val 4202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C6DA52E-AF9F-8053-2607-754B5DAFB0B4}"/>
              </a:ext>
            </a:extLst>
          </p:cNvPr>
          <p:cNvSpPr/>
          <p:nvPr/>
        </p:nvSpPr>
        <p:spPr>
          <a:xfrm>
            <a:off x="7291983" y="5905976"/>
            <a:ext cx="2124551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Updates</a:t>
            </a:r>
            <a:endParaRPr lang="en-US" sz="16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D6BFBF5C-DE2D-68C2-D850-D40E22325725}"/>
              </a:ext>
            </a:extLst>
          </p:cNvPr>
          <p:cNvSpPr/>
          <p:nvPr/>
        </p:nvSpPr>
        <p:spPr>
          <a:xfrm>
            <a:off x="7291983" y="6279833"/>
            <a:ext cx="670643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Supported by JIRA, maintaining momentum.</a:t>
            </a:r>
            <a:endParaRPr lang="en-US" sz="14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0F1191B8-B198-B16F-4710-B3D9E5A03DBD}"/>
              </a:ext>
            </a:extLst>
          </p:cNvPr>
          <p:cNvSpPr/>
          <p:nvPr/>
        </p:nvSpPr>
        <p:spPr>
          <a:xfrm>
            <a:off x="6118384" y="7012067"/>
            <a:ext cx="788003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Agile's adaptability was key to managing this change effectively without derailing the project's timeline or quality.</a:t>
            </a:r>
            <a:endParaRPr lang="en-US" sz="1400" dirty="0"/>
          </a:p>
        </p:txBody>
      </p:sp>
      <p:pic>
        <p:nvPicPr>
          <p:cNvPr id="17" name="Image 0">
            <a:extLst>
              <a:ext uri="{FF2B5EF4-FFF2-40B4-BE49-F238E27FC236}">
                <a16:creationId xmlns:a16="http://schemas.microsoft.com/office/drawing/2014/main" id="{906890C8-0E39-0FA7-3EC8-7B413067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3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3FA8646-C2FA-0EE5-D53E-F0040B7B94F3}"/>
              </a:ext>
            </a:extLst>
          </p:cNvPr>
          <p:cNvSpPr/>
          <p:nvPr/>
        </p:nvSpPr>
        <p:spPr>
          <a:xfrm>
            <a:off x="837724" y="1139309"/>
            <a:ext cx="69128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Effective Communication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EA529BE-977A-978B-BFB1-E6340ECF9DBE}"/>
              </a:ext>
            </a:extLst>
          </p:cNvPr>
          <p:cNvSpPr/>
          <p:nvPr/>
        </p:nvSpPr>
        <p:spPr>
          <a:xfrm>
            <a:off x="837724" y="232207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Consistent, targeted communication across multiple channels kept team members informed, proactive, and engaged throughout the project.</a:t>
            </a:r>
            <a:endParaRPr lang="en-US" sz="18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FCB04A6-BB6D-348C-7F41-17D59FBE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357324"/>
            <a:ext cx="598408" cy="598408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E952EF0-0E5F-055C-33C7-E871788FA805}"/>
              </a:ext>
            </a:extLst>
          </p:cNvPr>
          <p:cNvSpPr/>
          <p:nvPr/>
        </p:nvSpPr>
        <p:spPr>
          <a:xfrm>
            <a:off x="837724" y="4254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Daily Stand-ups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D2D0069-BA23-2212-93FC-8A48407D62AE}"/>
              </a:ext>
            </a:extLst>
          </p:cNvPr>
          <p:cNvSpPr/>
          <p:nvPr/>
        </p:nvSpPr>
        <p:spPr>
          <a:xfrm>
            <a:off x="837724" y="4750475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Provided transparency and quick updates.</a:t>
            </a:r>
            <a:endParaRPr lang="en-US" sz="185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76657FF6-C07E-0E2C-7E6F-0604EC97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776" y="3357324"/>
            <a:ext cx="598408" cy="598408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E4675DA4-B31E-6F47-DA17-37D90B976A0D}"/>
              </a:ext>
            </a:extLst>
          </p:cNvPr>
          <p:cNvSpPr/>
          <p:nvPr/>
        </p:nvSpPr>
        <p:spPr>
          <a:xfrm>
            <a:off x="5255776" y="4254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JIRA Updates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BF6D61F7-197A-046E-5192-7FE4E0078E82}"/>
              </a:ext>
            </a:extLst>
          </p:cNvPr>
          <p:cNvSpPr/>
          <p:nvPr/>
        </p:nvSpPr>
        <p:spPr>
          <a:xfrm>
            <a:off x="5255776" y="4750475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Ensured asynchronous access to information.</a:t>
            </a:r>
            <a:endParaRPr lang="en-US" sz="185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27384382-D249-B667-4B02-A09A134C6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828" y="3357324"/>
            <a:ext cx="598408" cy="598408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25F11310-9689-02F2-A239-D8B074EA7D37}"/>
              </a:ext>
            </a:extLst>
          </p:cNvPr>
          <p:cNvSpPr/>
          <p:nvPr/>
        </p:nvSpPr>
        <p:spPr>
          <a:xfrm>
            <a:off x="9673828" y="4254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Slack Messages</a:t>
            </a:r>
            <a:endParaRPr lang="en-US" sz="22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5B87D473-37D7-C835-C14B-60461DA03525}"/>
              </a:ext>
            </a:extLst>
          </p:cNvPr>
          <p:cNvSpPr/>
          <p:nvPr/>
        </p:nvSpPr>
        <p:spPr>
          <a:xfrm>
            <a:off x="9673828" y="4750475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Facilitated quick communication and issue resolution.</a:t>
            </a:r>
            <a:endParaRPr lang="en-US" sz="18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54E1B613-01AB-9896-5784-8AA561F0739E}"/>
              </a:ext>
            </a:extLst>
          </p:cNvPr>
          <p:cNvSpPr/>
          <p:nvPr/>
        </p:nvSpPr>
        <p:spPr>
          <a:xfrm>
            <a:off x="1196697" y="6054923"/>
            <a:ext cx="12595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"Please update all JIRA tasks before tomorrow’s daily scrum. If you encounter blockers with the booking API, post them in #dev-support so we can address them within the sprint."</a:t>
            </a:r>
            <a:endParaRPr lang="en-US" sz="185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679540D2-4FDA-CB4F-013D-46A0274303A1}"/>
              </a:ext>
            </a:extLst>
          </p:cNvPr>
          <p:cNvSpPr/>
          <p:nvPr/>
        </p:nvSpPr>
        <p:spPr>
          <a:xfrm>
            <a:off x="837724" y="5785723"/>
            <a:ext cx="30480" cy="1304449"/>
          </a:xfrm>
          <a:prstGeom prst="rect">
            <a:avLst/>
          </a:prstGeom>
          <a:solidFill>
            <a:srgbClr val="BE49DF"/>
          </a:solidFill>
          <a:ln/>
        </p:spPr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872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867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Organizational Tools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88166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used JIRA to manage the backlog, track progress, and visualize sprint status through burndown charts. Slack served for quick communication and integrating JIRA notifications.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299936"/>
            <a:ext cx="7468553" cy="1418153"/>
          </a:xfrm>
          <a:prstGeom prst="roundRect">
            <a:avLst>
              <a:gd name="adj" fmla="val 1031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807244" y="3299936"/>
            <a:ext cx="121920" cy="1418153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Text 4"/>
          <p:cNvSpPr/>
          <p:nvPr/>
        </p:nvSpPr>
        <p:spPr>
          <a:xfrm>
            <a:off x="1198959" y="35697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JIRA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98959" y="4065270"/>
            <a:ext cx="68375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Backlog management, progress tracking, burndown charts.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37724" y="4957405"/>
            <a:ext cx="7468553" cy="1418153"/>
          </a:xfrm>
          <a:prstGeom prst="roundRect">
            <a:avLst>
              <a:gd name="adj" fmla="val 1031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0" name="Shape 7"/>
          <p:cNvSpPr/>
          <p:nvPr/>
        </p:nvSpPr>
        <p:spPr>
          <a:xfrm>
            <a:off x="807244" y="4957405"/>
            <a:ext cx="121920" cy="1418153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1198959" y="52272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Slack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98959" y="5722739"/>
            <a:ext cx="68375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 communication, JIRA notifications, rapid response.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64475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tools supported Agile ceremonies, informed sprint reviews, and helped identify bottlenecks for effective work allocation.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77555D-DFEF-1AF1-05D6-5EEF0AF985E5}"/>
              </a:ext>
            </a:extLst>
          </p:cNvPr>
          <p:cNvSpPr/>
          <p:nvPr/>
        </p:nvSpPr>
        <p:spPr>
          <a:xfrm>
            <a:off x="837724" y="2007751"/>
            <a:ext cx="91925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Evaluating the Agile Process: Pros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6A75C42-B4D8-DEF3-4F87-B71991DB3D7E}"/>
              </a:ext>
            </a:extLst>
          </p:cNvPr>
          <p:cNvSpPr/>
          <p:nvPr/>
        </p:nvSpPr>
        <p:spPr>
          <a:xfrm>
            <a:off x="837724" y="31905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Agile methodology significantly influenced the SNHU Travel project, offering several key advantages.</a:t>
            </a:r>
            <a:endParaRPr lang="en-US" sz="18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4870315A-BFD7-2434-A903-E81D7D3CAA8B}"/>
              </a:ext>
            </a:extLst>
          </p:cNvPr>
          <p:cNvSpPr/>
          <p:nvPr/>
        </p:nvSpPr>
        <p:spPr>
          <a:xfrm>
            <a:off x="837724" y="384274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EF1A246-F626-E02D-9B54-23B65A68361A}"/>
              </a:ext>
            </a:extLst>
          </p:cNvPr>
          <p:cNvSpPr/>
          <p:nvPr/>
        </p:nvSpPr>
        <p:spPr>
          <a:xfrm>
            <a:off x="1615559" y="39250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Flexible Adaptation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B40862F-D741-2CB9-2B88-937B45835151}"/>
              </a:ext>
            </a:extLst>
          </p:cNvPr>
          <p:cNvSpPr/>
          <p:nvPr/>
        </p:nvSpPr>
        <p:spPr>
          <a:xfrm>
            <a:off x="1615559" y="4420553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Quickly adapted to changing priorities and requirements.</a:t>
            </a:r>
            <a:endParaRPr lang="en-US" sz="18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B91F50B-0160-93A1-A99F-9019AAEC17F2}"/>
              </a:ext>
            </a:extLst>
          </p:cNvPr>
          <p:cNvSpPr/>
          <p:nvPr/>
        </p:nvSpPr>
        <p:spPr>
          <a:xfrm>
            <a:off x="5255776" y="384274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0CD226D-59F3-7E98-412A-322DF41DD1F3}"/>
              </a:ext>
            </a:extLst>
          </p:cNvPr>
          <p:cNvSpPr/>
          <p:nvPr/>
        </p:nvSpPr>
        <p:spPr>
          <a:xfrm>
            <a:off x="6033611" y="39250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Frequent Feedback</a:t>
            </a:r>
            <a:endParaRPr lang="en-US" sz="22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660C349-563C-1E05-827C-DDD50189C3FD}"/>
              </a:ext>
            </a:extLst>
          </p:cNvPr>
          <p:cNvSpPr/>
          <p:nvPr/>
        </p:nvSpPr>
        <p:spPr>
          <a:xfrm>
            <a:off x="6033611" y="4420553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Regular stakeholder feedback improved alignment and product quality.</a:t>
            </a:r>
            <a:endParaRPr lang="en-US" sz="185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310A0282-E9AA-E6CB-83F7-D1BACEB0B502}"/>
              </a:ext>
            </a:extLst>
          </p:cNvPr>
          <p:cNvSpPr/>
          <p:nvPr/>
        </p:nvSpPr>
        <p:spPr>
          <a:xfrm>
            <a:off x="9673828" y="384274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F1E544D-4F67-9CE4-3BD6-1C8117887D12}"/>
              </a:ext>
            </a:extLst>
          </p:cNvPr>
          <p:cNvSpPr/>
          <p:nvPr/>
        </p:nvSpPr>
        <p:spPr>
          <a:xfrm>
            <a:off x="10451663" y="3925014"/>
            <a:ext cx="29014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Incremental Delivery</a:t>
            </a:r>
            <a:endParaRPr lang="en-US" sz="2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1F0F0E4F-B4AF-32D5-9CF0-B91DB2AED379}"/>
              </a:ext>
            </a:extLst>
          </p:cNvPr>
          <p:cNvSpPr/>
          <p:nvPr/>
        </p:nvSpPr>
        <p:spPr>
          <a:xfrm>
            <a:off x="10451663" y="4420553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trust and reduced risk through continuous delivery of value.</a:t>
            </a:r>
            <a:endParaRPr lang="en-US" sz="18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A443725-CAA8-90D2-E686-8450795C928E}"/>
              </a:ext>
            </a:extLst>
          </p:cNvPr>
          <p:cNvSpPr/>
          <p:nvPr/>
        </p:nvSpPr>
        <p:spPr>
          <a:xfrm>
            <a:off x="837724" y="583882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Agile's adaptability, transparency, and early value delivery proved to be the best fit for the SNHU Travel project.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32080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01359B-0771-2402-7BE8-CE29C30A7211}"/>
              </a:ext>
            </a:extLst>
          </p:cNvPr>
          <p:cNvSpPr/>
          <p:nvPr/>
        </p:nvSpPr>
        <p:spPr>
          <a:xfrm>
            <a:off x="837724" y="2240399"/>
            <a:ext cx="93142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Evaluating the Agile Process: Cons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AA94AB5-4FE8-B8BF-524B-E0C0290E0AAC}"/>
              </a:ext>
            </a:extLst>
          </p:cNvPr>
          <p:cNvSpPr/>
          <p:nvPr/>
        </p:nvSpPr>
        <p:spPr>
          <a:xfrm>
            <a:off x="837724" y="34231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While highly beneficial, the Agile methodology also presented certain challenges.</a:t>
            </a: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C9DED78-F445-D348-6C9A-833BB4ABCAF8}"/>
              </a:ext>
            </a:extLst>
          </p:cNvPr>
          <p:cNvSpPr/>
          <p:nvPr/>
        </p:nvSpPr>
        <p:spPr>
          <a:xfrm>
            <a:off x="1615559" y="4075390"/>
            <a:ext cx="38428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High Commitment Required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215CFC9-F38F-3956-100A-124CE841B699}"/>
              </a:ext>
            </a:extLst>
          </p:cNvPr>
          <p:cNvSpPr/>
          <p:nvPr/>
        </p:nvSpPr>
        <p:spPr>
          <a:xfrm>
            <a:off x="1615559" y="4570928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Frequent ceremonies demanded significant team dedication.</a:t>
            </a:r>
            <a:endParaRPr lang="en-US" sz="18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F1BEAB9-6D9B-C808-5AC1-C50B300A1927}"/>
              </a:ext>
            </a:extLst>
          </p:cNvPr>
          <p:cNvSpPr/>
          <p:nvPr/>
        </p:nvSpPr>
        <p:spPr>
          <a:xfrm>
            <a:off x="8242578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Risk of Scope Creep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732D68F-EF1D-0A32-00A3-833D16C22FA9}"/>
              </a:ext>
            </a:extLst>
          </p:cNvPr>
          <p:cNvSpPr/>
          <p:nvPr/>
        </p:nvSpPr>
        <p:spPr>
          <a:xfrm>
            <a:off x="8242578" y="4570928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Required careful backlog management to prevent uncontrolled expansion.</a:t>
            </a:r>
            <a:endParaRPr lang="en-US" sz="18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8952B6D-959B-F81A-67ED-AEBD13C3F581}"/>
              </a:ext>
            </a:extLst>
          </p:cNvPr>
          <p:cNvSpPr/>
          <p:nvPr/>
        </p:nvSpPr>
        <p:spPr>
          <a:xfrm>
            <a:off x="837724" y="56061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Despite these challenges, Agile's benefits far outweighed its drawbacks compared to a traditional Waterfall approach.</a:t>
            </a:r>
            <a:endParaRPr lang="en-US" sz="1850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6A2CE353-B21C-ACC9-91CF-C66EBD58BD51}"/>
              </a:ext>
            </a:extLst>
          </p:cNvPr>
          <p:cNvSpPr/>
          <p:nvPr/>
        </p:nvSpPr>
        <p:spPr>
          <a:xfrm>
            <a:off x="789019" y="398210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D1E35412-495F-8449-C4C5-E17F21DC45C8}"/>
              </a:ext>
            </a:extLst>
          </p:cNvPr>
          <p:cNvSpPr/>
          <p:nvPr/>
        </p:nvSpPr>
        <p:spPr>
          <a:xfrm>
            <a:off x="7315200" y="398210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9324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753</Words>
  <Application>Microsoft Office PowerPoint</Application>
  <PresentationFormat>Custom</PresentationFormat>
  <Paragraphs>100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Source Serif 4 Semi Bold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HAMNA KHALID</cp:lastModifiedBy>
  <cp:revision>5</cp:revision>
  <dcterms:created xsi:type="dcterms:W3CDTF">2025-08-15T23:16:26Z</dcterms:created>
  <dcterms:modified xsi:type="dcterms:W3CDTF">2025-08-16T13:43:26Z</dcterms:modified>
</cp:coreProperties>
</file>